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8" r:id="rId10"/>
    <p:sldId id="266" r:id="rId11"/>
    <p:sldId id="268" r:id="rId12"/>
    <p:sldId id="271" r:id="rId13"/>
    <p:sldId id="272" r:id="rId14"/>
    <p:sldId id="273" r:id="rId15"/>
    <p:sldId id="279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BF428-A2B9-4412-A672-DFE6C44F52FC}" type="doc">
      <dgm:prSet loTypeId="urn:microsoft.com/office/officeart/2005/8/layout/venn1" loCatId="relationship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D3EDFA72-CD21-420E-8BDF-DA1922F6FAA7}">
      <dgm:prSet/>
      <dgm:spPr/>
      <dgm:t>
        <a:bodyPr/>
        <a:lstStyle/>
        <a:p>
          <a:pPr rtl="0"/>
          <a:r>
            <a:rPr lang="ru-RU" dirty="0" smtClean="0"/>
            <a:t>Всем известно, что вирусы являются возбудителями многих заболеваний, что они малы. Но не многие из нас знают особенности этих загадочных организмов.</a:t>
          </a:r>
          <a:endParaRPr lang="ru-RU" dirty="0"/>
        </a:p>
      </dgm:t>
    </dgm:pt>
    <dgm:pt modelId="{2A8BAE91-8775-4BFA-99A8-41DFABAE2F95}" type="parTrans" cxnId="{E8AA221E-23D6-4D2D-9974-8A0128BC6897}">
      <dgm:prSet/>
      <dgm:spPr/>
      <dgm:t>
        <a:bodyPr/>
        <a:lstStyle/>
        <a:p>
          <a:endParaRPr lang="ru-RU"/>
        </a:p>
      </dgm:t>
    </dgm:pt>
    <dgm:pt modelId="{A2F9C36A-99B4-4188-97C8-70252C6D7823}" type="sibTrans" cxnId="{E8AA221E-23D6-4D2D-9974-8A0128BC6897}">
      <dgm:prSet/>
      <dgm:spPr/>
      <dgm:t>
        <a:bodyPr/>
        <a:lstStyle/>
        <a:p>
          <a:endParaRPr lang="ru-RU"/>
        </a:p>
      </dgm:t>
    </dgm:pt>
    <dgm:pt modelId="{A25E4B04-F379-4798-92FC-9DE30268D785}" type="pres">
      <dgm:prSet presAssocID="{C6ABF428-A2B9-4412-A672-DFE6C44F52FC}" presName="compositeShape" presStyleCnt="0">
        <dgm:presLayoutVars>
          <dgm:chMax val="7"/>
          <dgm:dir/>
          <dgm:resizeHandles val="exact"/>
        </dgm:presLayoutVars>
      </dgm:prSet>
      <dgm:spPr/>
    </dgm:pt>
    <dgm:pt modelId="{5C0B6586-1A69-4B45-A273-4C5D0855C2CF}" type="pres">
      <dgm:prSet presAssocID="{D3EDFA72-CD21-420E-8BDF-DA1922F6FAA7}" presName="circ1TxSh" presStyleLbl="vennNode1" presStyleIdx="0" presStyleCnt="1"/>
      <dgm:spPr/>
    </dgm:pt>
  </dgm:ptLst>
  <dgm:cxnLst>
    <dgm:cxn modelId="{3FE73F38-1AD4-4F21-8254-A02A816CAE85}" type="presOf" srcId="{C6ABF428-A2B9-4412-A672-DFE6C44F52FC}" destId="{A25E4B04-F379-4798-92FC-9DE30268D785}" srcOrd="0" destOrd="0" presId="urn:microsoft.com/office/officeart/2005/8/layout/venn1"/>
    <dgm:cxn modelId="{B03CB589-5FA4-44D8-9987-5229D45BB6A3}" type="presOf" srcId="{D3EDFA72-CD21-420E-8BDF-DA1922F6FAA7}" destId="{5C0B6586-1A69-4B45-A273-4C5D0855C2CF}" srcOrd="0" destOrd="0" presId="urn:microsoft.com/office/officeart/2005/8/layout/venn1"/>
    <dgm:cxn modelId="{E8AA221E-23D6-4D2D-9974-8A0128BC6897}" srcId="{C6ABF428-A2B9-4412-A672-DFE6C44F52FC}" destId="{D3EDFA72-CD21-420E-8BDF-DA1922F6FAA7}" srcOrd="0" destOrd="0" parTransId="{2A8BAE91-8775-4BFA-99A8-41DFABAE2F95}" sibTransId="{A2F9C36A-99B4-4188-97C8-70252C6D7823}"/>
    <dgm:cxn modelId="{0E88A88C-2DFA-42B2-BEFC-B4A170891922}" type="presParOf" srcId="{A25E4B04-F379-4798-92FC-9DE30268D785}" destId="{5C0B6586-1A69-4B45-A273-4C5D0855C2C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067E4-57BD-49F4-8FDE-AA7A18B272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200D37-918A-46FA-9592-D6639838DB17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Отличия вирусов от неживой природы: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639F4-915C-45CB-BE88-DF70CBC0A66F}" type="parTrans" cxnId="{A6AB1B96-41F4-4303-8C0D-2AB9FB9D1479}">
      <dgm:prSet/>
      <dgm:spPr/>
      <dgm:t>
        <a:bodyPr/>
        <a:lstStyle/>
        <a:p>
          <a:endParaRPr lang="ru-RU"/>
        </a:p>
      </dgm:t>
    </dgm:pt>
    <dgm:pt modelId="{CE76D1B0-DD01-4FB4-A4E3-69368DD02830}" type="sibTrans" cxnId="{A6AB1B96-41F4-4303-8C0D-2AB9FB9D1479}">
      <dgm:prSet/>
      <dgm:spPr/>
      <dgm:t>
        <a:bodyPr/>
        <a:lstStyle/>
        <a:p>
          <a:endParaRPr lang="ru-RU"/>
        </a:p>
      </dgm:t>
    </dgm:pt>
    <dgm:pt modelId="{57730788-1B06-48AC-BD7B-1C59EA04E70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размножению;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C1D6F-4577-4C5E-BD44-D57751F3C183}" type="parTrans" cxnId="{D412CCC0-EDB9-4915-B559-B2ED0A4B9068}">
      <dgm:prSet/>
      <dgm:spPr/>
      <dgm:t>
        <a:bodyPr/>
        <a:lstStyle/>
        <a:p>
          <a:endParaRPr lang="ru-RU"/>
        </a:p>
      </dgm:t>
    </dgm:pt>
    <dgm:pt modelId="{B2CF3CEE-1661-4F88-84F3-65D59E81A998}" type="sibTrans" cxnId="{D412CCC0-EDB9-4915-B559-B2ED0A4B9068}">
      <dgm:prSet/>
      <dgm:spPr/>
      <dgm:t>
        <a:bodyPr/>
        <a:lstStyle/>
        <a:p>
          <a:endParaRPr lang="ru-RU"/>
        </a:p>
      </dgm:t>
    </dgm:pt>
    <dgm:pt modelId="{DCFC1FCB-1E4A-413A-8234-6183D862B04E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наследственность и изменчивость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7213A-5490-45D4-A481-A4E2D4D50720}" type="parTrans" cxnId="{8A294540-7C18-47A5-A6B5-59D2FCF47432}">
      <dgm:prSet/>
      <dgm:spPr/>
      <dgm:t>
        <a:bodyPr/>
        <a:lstStyle/>
        <a:p>
          <a:endParaRPr lang="ru-RU"/>
        </a:p>
      </dgm:t>
    </dgm:pt>
    <dgm:pt modelId="{BFA787C7-2758-4E39-A9F4-B88808141DA4}" type="sibTrans" cxnId="{8A294540-7C18-47A5-A6B5-59D2FCF47432}">
      <dgm:prSet/>
      <dgm:spPr/>
      <dgm:t>
        <a:bodyPr/>
        <a:lstStyle/>
        <a:p>
          <a:endParaRPr lang="ru-RU"/>
        </a:p>
      </dgm:t>
    </dgm:pt>
    <dgm:pt modelId="{7FCEDB8E-8821-4769-BD99-DA0A57E63BEB}" type="pres">
      <dgm:prSet presAssocID="{C48067E4-57BD-49F4-8FDE-AA7A18B272B1}" presName="linearFlow" presStyleCnt="0">
        <dgm:presLayoutVars>
          <dgm:dir/>
          <dgm:animLvl val="lvl"/>
          <dgm:resizeHandles val="exact"/>
        </dgm:presLayoutVars>
      </dgm:prSet>
      <dgm:spPr/>
    </dgm:pt>
    <dgm:pt modelId="{19938ABD-FF2A-4D44-B47F-7B738632C18A}" type="pres">
      <dgm:prSet presAssocID="{19200D37-918A-46FA-9592-D6639838DB17}" presName="composite" presStyleCnt="0"/>
      <dgm:spPr/>
    </dgm:pt>
    <dgm:pt modelId="{06EC6E17-F6E9-4A4F-AA4E-30F6D52A2F65}" type="pres">
      <dgm:prSet presAssocID="{19200D37-918A-46FA-9592-D6639838DB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D3F80-9B6F-4952-835A-1970ADDDE6C2}" type="pres">
      <dgm:prSet presAssocID="{19200D37-918A-46FA-9592-D6639838DB17}" presName="descendantText" presStyleLbl="alignAcc1" presStyleIdx="0" presStyleCnt="1" custLinFactNeighborX="3054" custLinFactNeighborY="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2CCC0-EDB9-4915-B559-B2ED0A4B9068}" srcId="{19200D37-918A-46FA-9592-D6639838DB17}" destId="{57730788-1B06-48AC-BD7B-1C59EA04E70F}" srcOrd="0" destOrd="0" parTransId="{4FCC1D6F-4577-4C5E-BD44-D57751F3C183}" sibTransId="{B2CF3CEE-1661-4F88-84F3-65D59E81A998}"/>
    <dgm:cxn modelId="{A6AB1B96-41F4-4303-8C0D-2AB9FB9D1479}" srcId="{C48067E4-57BD-49F4-8FDE-AA7A18B272B1}" destId="{19200D37-918A-46FA-9592-D6639838DB17}" srcOrd="0" destOrd="0" parTransId="{5C1639F4-915C-45CB-BE88-DF70CBC0A66F}" sibTransId="{CE76D1B0-DD01-4FB4-A4E3-69368DD02830}"/>
    <dgm:cxn modelId="{B36DB26C-265B-49B5-BA3B-563F89464640}" type="presOf" srcId="{57730788-1B06-48AC-BD7B-1C59EA04E70F}" destId="{A83D3F80-9B6F-4952-835A-1970ADDDE6C2}" srcOrd="0" destOrd="0" presId="urn:microsoft.com/office/officeart/2005/8/layout/chevron2"/>
    <dgm:cxn modelId="{F2D9F7B1-00B7-4A9C-B068-4CF472846855}" type="presOf" srcId="{DCFC1FCB-1E4A-413A-8234-6183D862B04E}" destId="{A83D3F80-9B6F-4952-835A-1970ADDDE6C2}" srcOrd="0" destOrd="1" presId="urn:microsoft.com/office/officeart/2005/8/layout/chevron2"/>
    <dgm:cxn modelId="{185A22B9-F7EB-4D8D-A90B-407A844F1862}" type="presOf" srcId="{19200D37-918A-46FA-9592-D6639838DB17}" destId="{06EC6E17-F6E9-4A4F-AA4E-30F6D52A2F65}" srcOrd="0" destOrd="0" presId="urn:microsoft.com/office/officeart/2005/8/layout/chevron2"/>
    <dgm:cxn modelId="{B52E59BF-86C5-4681-B352-3F9B350E08EC}" type="presOf" srcId="{C48067E4-57BD-49F4-8FDE-AA7A18B272B1}" destId="{7FCEDB8E-8821-4769-BD99-DA0A57E63BEB}" srcOrd="0" destOrd="0" presId="urn:microsoft.com/office/officeart/2005/8/layout/chevron2"/>
    <dgm:cxn modelId="{8A294540-7C18-47A5-A6B5-59D2FCF47432}" srcId="{19200D37-918A-46FA-9592-D6639838DB17}" destId="{DCFC1FCB-1E4A-413A-8234-6183D862B04E}" srcOrd="1" destOrd="0" parTransId="{E107213A-5490-45D4-A481-A4E2D4D50720}" sibTransId="{BFA787C7-2758-4E39-A9F4-B88808141DA4}"/>
    <dgm:cxn modelId="{CEB9882D-28F7-47D2-8C1C-A25FC5BB44CF}" type="presParOf" srcId="{7FCEDB8E-8821-4769-BD99-DA0A57E63BEB}" destId="{19938ABD-FF2A-4D44-B47F-7B738632C18A}" srcOrd="0" destOrd="0" presId="urn:microsoft.com/office/officeart/2005/8/layout/chevron2"/>
    <dgm:cxn modelId="{4ABAEDEC-7D18-4853-B600-8DA4E5FA4618}" type="presParOf" srcId="{19938ABD-FF2A-4D44-B47F-7B738632C18A}" destId="{06EC6E17-F6E9-4A4F-AA4E-30F6D52A2F65}" srcOrd="0" destOrd="0" presId="urn:microsoft.com/office/officeart/2005/8/layout/chevron2"/>
    <dgm:cxn modelId="{697DA356-194B-40CB-8A0A-ABDE8B82ED06}" type="presParOf" srcId="{19938ABD-FF2A-4D44-B47F-7B738632C18A}" destId="{A83D3F80-9B6F-4952-835A-1970ADDDE6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E7188-640A-45FB-9261-7309B8303F0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99022-CF66-4350-A52C-DA1506D56080}">
      <dgm:prSet/>
      <dgm:spPr/>
      <dgm:t>
        <a:bodyPr/>
        <a:lstStyle/>
        <a:p>
          <a:pPr rtl="0"/>
          <a:r>
            <a:rPr lang="ru-RU" b="1" dirty="0" smtClean="0"/>
            <a:t>Отличия вирусов от клеточных организмов: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EE47B8A-D2E0-4AF1-A790-D150E3DF73FF}" type="parTrans" cxnId="{C1187CA1-0302-4E1C-B82B-BF1E6B90BBDF}">
      <dgm:prSet/>
      <dgm:spPr/>
      <dgm:t>
        <a:bodyPr/>
        <a:lstStyle/>
        <a:p>
          <a:endParaRPr lang="ru-RU"/>
        </a:p>
      </dgm:t>
    </dgm:pt>
    <dgm:pt modelId="{3D3B0C68-571B-47E6-88CD-1DBAA12DE873}" type="sibTrans" cxnId="{C1187CA1-0302-4E1C-B82B-BF1E6B90BBDF}">
      <dgm:prSet/>
      <dgm:spPr/>
      <dgm:t>
        <a:bodyPr/>
        <a:lstStyle/>
        <a:p>
          <a:endParaRPr lang="ru-RU"/>
        </a:p>
      </dgm:t>
    </dgm:pt>
    <dgm:pt modelId="{C166B133-DD5F-42FD-A4E1-F4DCF2A57760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не имеют клеточного строения;</a:t>
          </a:r>
          <a:endParaRPr lang="ru-RU" dirty="0"/>
        </a:p>
      </dgm:t>
    </dgm:pt>
    <dgm:pt modelId="{EF0EFA3E-2FDC-42D4-907A-10DA01B086C2}" type="parTrans" cxnId="{A88C14E9-812C-42D4-9697-7126044B3085}">
      <dgm:prSet/>
      <dgm:spPr/>
      <dgm:t>
        <a:bodyPr/>
        <a:lstStyle/>
        <a:p>
          <a:endParaRPr lang="ru-RU"/>
        </a:p>
      </dgm:t>
    </dgm:pt>
    <dgm:pt modelId="{7B331DFD-4F75-4652-BCD0-0E12121EC6C9}" type="sibTrans" cxnId="{A88C14E9-812C-42D4-9697-7126044B3085}">
      <dgm:prSet/>
      <dgm:spPr/>
      <dgm:t>
        <a:bodyPr/>
        <a:lstStyle/>
        <a:p>
          <a:endParaRPr lang="ru-RU"/>
        </a:p>
      </dgm:t>
    </dgm:pt>
    <dgm:pt modelId="{285A536D-9F43-4EEE-80EB-C1C825E914EB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не проявляют обмена веществ и энергии;</a:t>
          </a:r>
          <a:endParaRPr lang="ru-RU" dirty="0"/>
        </a:p>
      </dgm:t>
    </dgm:pt>
    <dgm:pt modelId="{95BDCC8E-313B-4A0A-85A8-D200F967823B}" type="parTrans" cxnId="{DB753826-554D-4EB2-81BB-14C8DE276828}">
      <dgm:prSet/>
      <dgm:spPr/>
      <dgm:t>
        <a:bodyPr/>
        <a:lstStyle/>
        <a:p>
          <a:endParaRPr lang="ru-RU"/>
        </a:p>
      </dgm:t>
    </dgm:pt>
    <dgm:pt modelId="{F9D798A0-C7C8-4FF3-A641-7963FF3B50F4}" type="sibTrans" cxnId="{DB753826-554D-4EB2-81BB-14C8DE276828}">
      <dgm:prSet/>
      <dgm:spPr/>
      <dgm:t>
        <a:bodyPr/>
        <a:lstStyle/>
        <a:p>
          <a:endParaRPr lang="ru-RU"/>
        </a:p>
      </dgm:t>
    </dgm:pt>
    <dgm:pt modelId="{4E0C7614-E121-4A75-A67C-EF0C436F564B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 могут существовать только как внутриклеточные паразиты;</a:t>
          </a:r>
          <a:endParaRPr lang="ru-RU" dirty="0"/>
        </a:p>
      </dgm:t>
    </dgm:pt>
    <dgm:pt modelId="{03BFE1B9-979E-428F-90D3-7660A1AC34E5}" type="parTrans" cxnId="{D573741F-8DDC-4476-AB86-D1BEAA854DF0}">
      <dgm:prSet/>
      <dgm:spPr/>
      <dgm:t>
        <a:bodyPr/>
        <a:lstStyle/>
        <a:p>
          <a:endParaRPr lang="ru-RU"/>
        </a:p>
      </dgm:t>
    </dgm:pt>
    <dgm:pt modelId="{D73D601D-221B-4FBA-BD99-E1A3FD65B972}" type="sibTrans" cxnId="{D573741F-8DDC-4476-AB86-D1BEAA854DF0}">
      <dgm:prSet/>
      <dgm:spPr/>
      <dgm:t>
        <a:bodyPr/>
        <a:lstStyle/>
        <a:p>
          <a:endParaRPr lang="ru-RU"/>
        </a:p>
      </dgm:t>
    </dgm:pt>
    <dgm:pt modelId="{819A9615-E1E3-4D00-AB8F-6E350173A02E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 не увеличиваются в размерах (не растут);</a:t>
          </a:r>
          <a:endParaRPr lang="ru-RU" dirty="0"/>
        </a:p>
      </dgm:t>
    </dgm:pt>
    <dgm:pt modelId="{30EC51F2-450D-4283-BE59-AF7BA26DBB62}" type="parTrans" cxnId="{E35FB228-DD7C-4FE7-915E-28B85AE7B367}">
      <dgm:prSet/>
      <dgm:spPr/>
      <dgm:t>
        <a:bodyPr/>
        <a:lstStyle/>
        <a:p>
          <a:endParaRPr lang="ru-RU"/>
        </a:p>
      </dgm:t>
    </dgm:pt>
    <dgm:pt modelId="{7DB8BB6B-691F-4D1A-84DF-18AA2D9BCA2B}" type="sibTrans" cxnId="{E35FB228-DD7C-4FE7-915E-28B85AE7B367}">
      <dgm:prSet/>
      <dgm:spPr/>
      <dgm:t>
        <a:bodyPr/>
        <a:lstStyle/>
        <a:p>
          <a:endParaRPr lang="ru-RU"/>
        </a:p>
      </dgm:t>
    </dgm:pt>
    <dgm:pt modelId="{2A896914-4BE4-4E26-BF7D-782D7D9FDE44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 имеют особый способ размножения;</a:t>
          </a:r>
          <a:endParaRPr lang="ru-RU" dirty="0"/>
        </a:p>
      </dgm:t>
    </dgm:pt>
    <dgm:pt modelId="{5944E652-596E-480A-B532-239F2E541CA3}" type="parTrans" cxnId="{8FB36495-B1C2-414F-847A-2E6A11E6375B}">
      <dgm:prSet/>
      <dgm:spPr/>
      <dgm:t>
        <a:bodyPr/>
        <a:lstStyle/>
        <a:p>
          <a:endParaRPr lang="ru-RU"/>
        </a:p>
      </dgm:t>
    </dgm:pt>
    <dgm:pt modelId="{F6CB750F-0F5D-44EE-8E33-F8857A106A39}" type="sibTrans" cxnId="{8FB36495-B1C2-414F-847A-2E6A11E6375B}">
      <dgm:prSet/>
      <dgm:spPr/>
      <dgm:t>
        <a:bodyPr/>
        <a:lstStyle/>
        <a:p>
          <a:endParaRPr lang="ru-RU"/>
        </a:p>
      </dgm:t>
    </dgm:pt>
    <dgm:pt modelId="{5132C2CA-E555-44B9-BE86-FB2413D06C56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dirty="0" smtClean="0"/>
            <a:t>имеют только одну нуклеиновую кислоту — либо ДНК, либо РНК.</a:t>
          </a:r>
          <a:br>
            <a:rPr lang="ru-RU" dirty="0" smtClean="0"/>
          </a:br>
          <a:endParaRPr lang="ru-RU" dirty="0"/>
        </a:p>
      </dgm:t>
    </dgm:pt>
    <dgm:pt modelId="{A18477ED-1A5A-4255-95ED-955BBBEC18EF}" type="parTrans" cxnId="{22F4824D-C8BC-4719-B244-9D272A539147}">
      <dgm:prSet/>
      <dgm:spPr/>
      <dgm:t>
        <a:bodyPr/>
        <a:lstStyle/>
        <a:p>
          <a:endParaRPr lang="ru-RU"/>
        </a:p>
      </dgm:t>
    </dgm:pt>
    <dgm:pt modelId="{6E70EB57-88E1-4BBC-B07C-BAF27A4A75F6}" type="sibTrans" cxnId="{22F4824D-C8BC-4719-B244-9D272A539147}">
      <dgm:prSet/>
      <dgm:spPr/>
      <dgm:t>
        <a:bodyPr/>
        <a:lstStyle/>
        <a:p>
          <a:endParaRPr lang="ru-RU"/>
        </a:p>
      </dgm:t>
    </dgm:pt>
    <dgm:pt modelId="{15F3885C-1381-4519-AEC3-C8F3B5DFF2D2}" type="pres">
      <dgm:prSet presAssocID="{44EE7188-640A-45FB-9261-7309B8303F09}" presName="linearFlow" presStyleCnt="0">
        <dgm:presLayoutVars>
          <dgm:dir/>
          <dgm:animLvl val="lvl"/>
          <dgm:resizeHandles val="exact"/>
        </dgm:presLayoutVars>
      </dgm:prSet>
      <dgm:spPr/>
    </dgm:pt>
    <dgm:pt modelId="{8EDA2B3B-4A11-4F87-818E-4B6F963E6120}" type="pres">
      <dgm:prSet presAssocID="{80199022-CF66-4350-A52C-DA1506D56080}" presName="composite" presStyleCnt="0"/>
      <dgm:spPr/>
    </dgm:pt>
    <dgm:pt modelId="{B0D1365F-3187-4670-B17D-DF0B0125D128}" type="pres">
      <dgm:prSet presAssocID="{80199022-CF66-4350-A52C-DA1506D5608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4EEED-7E86-4936-96A9-7F278078A6F6}" type="pres">
      <dgm:prSet presAssocID="{80199022-CF66-4350-A52C-DA1506D56080}" presName="descendantText" presStyleLbl="alignAcc1" presStyleIdx="0" presStyleCnt="1" custScaleX="9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F4824D-C8BC-4719-B244-9D272A539147}" srcId="{80199022-CF66-4350-A52C-DA1506D56080}" destId="{5132C2CA-E555-44B9-BE86-FB2413D06C56}" srcOrd="5" destOrd="0" parTransId="{A18477ED-1A5A-4255-95ED-955BBBEC18EF}" sibTransId="{6E70EB57-88E1-4BBC-B07C-BAF27A4A75F6}"/>
    <dgm:cxn modelId="{A88C14E9-812C-42D4-9697-7126044B3085}" srcId="{80199022-CF66-4350-A52C-DA1506D56080}" destId="{C166B133-DD5F-42FD-A4E1-F4DCF2A57760}" srcOrd="0" destOrd="0" parTransId="{EF0EFA3E-2FDC-42D4-907A-10DA01B086C2}" sibTransId="{7B331DFD-4F75-4652-BCD0-0E12121EC6C9}"/>
    <dgm:cxn modelId="{2FA11179-C14B-4153-B321-7559557B357E}" type="presOf" srcId="{5132C2CA-E555-44B9-BE86-FB2413D06C56}" destId="{0544EEED-7E86-4936-96A9-7F278078A6F6}" srcOrd="0" destOrd="5" presId="urn:microsoft.com/office/officeart/2005/8/layout/chevron2"/>
    <dgm:cxn modelId="{E35FB228-DD7C-4FE7-915E-28B85AE7B367}" srcId="{80199022-CF66-4350-A52C-DA1506D56080}" destId="{819A9615-E1E3-4D00-AB8F-6E350173A02E}" srcOrd="3" destOrd="0" parTransId="{30EC51F2-450D-4283-BE59-AF7BA26DBB62}" sibTransId="{7DB8BB6B-691F-4D1A-84DF-18AA2D9BCA2B}"/>
    <dgm:cxn modelId="{66E50B14-FCFD-46B2-8070-DC41B22E599E}" type="presOf" srcId="{44EE7188-640A-45FB-9261-7309B8303F09}" destId="{15F3885C-1381-4519-AEC3-C8F3B5DFF2D2}" srcOrd="0" destOrd="0" presId="urn:microsoft.com/office/officeart/2005/8/layout/chevron2"/>
    <dgm:cxn modelId="{C1187CA1-0302-4E1C-B82B-BF1E6B90BBDF}" srcId="{44EE7188-640A-45FB-9261-7309B8303F09}" destId="{80199022-CF66-4350-A52C-DA1506D56080}" srcOrd="0" destOrd="0" parTransId="{9EE47B8A-D2E0-4AF1-A790-D150E3DF73FF}" sibTransId="{3D3B0C68-571B-47E6-88CD-1DBAA12DE873}"/>
    <dgm:cxn modelId="{D573741F-8DDC-4476-AB86-D1BEAA854DF0}" srcId="{80199022-CF66-4350-A52C-DA1506D56080}" destId="{4E0C7614-E121-4A75-A67C-EF0C436F564B}" srcOrd="2" destOrd="0" parTransId="{03BFE1B9-979E-428F-90D3-7660A1AC34E5}" sibTransId="{D73D601D-221B-4FBA-BD99-E1A3FD65B972}"/>
    <dgm:cxn modelId="{DB753826-554D-4EB2-81BB-14C8DE276828}" srcId="{80199022-CF66-4350-A52C-DA1506D56080}" destId="{285A536D-9F43-4EEE-80EB-C1C825E914EB}" srcOrd="1" destOrd="0" parTransId="{95BDCC8E-313B-4A0A-85A8-D200F967823B}" sibTransId="{F9D798A0-C7C8-4FF3-A641-7963FF3B50F4}"/>
    <dgm:cxn modelId="{BAC262F2-6B65-475F-9942-0D6FC05A0FB8}" type="presOf" srcId="{C166B133-DD5F-42FD-A4E1-F4DCF2A57760}" destId="{0544EEED-7E86-4936-96A9-7F278078A6F6}" srcOrd="0" destOrd="0" presId="urn:microsoft.com/office/officeart/2005/8/layout/chevron2"/>
    <dgm:cxn modelId="{14B30375-EA9A-471B-BBE1-B5C4C9EC3B92}" type="presOf" srcId="{80199022-CF66-4350-A52C-DA1506D56080}" destId="{B0D1365F-3187-4670-B17D-DF0B0125D128}" srcOrd="0" destOrd="0" presId="urn:microsoft.com/office/officeart/2005/8/layout/chevron2"/>
    <dgm:cxn modelId="{5093651C-3DCB-4702-88E8-7E45350F4247}" type="presOf" srcId="{4E0C7614-E121-4A75-A67C-EF0C436F564B}" destId="{0544EEED-7E86-4936-96A9-7F278078A6F6}" srcOrd="0" destOrd="2" presId="urn:microsoft.com/office/officeart/2005/8/layout/chevron2"/>
    <dgm:cxn modelId="{8FB36495-B1C2-414F-847A-2E6A11E6375B}" srcId="{80199022-CF66-4350-A52C-DA1506D56080}" destId="{2A896914-4BE4-4E26-BF7D-782D7D9FDE44}" srcOrd="4" destOrd="0" parTransId="{5944E652-596E-480A-B532-239F2E541CA3}" sibTransId="{F6CB750F-0F5D-44EE-8E33-F8857A106A39}"/>
    <dgm:cxn modelId="{C1B5F73F-0B51-4414-AFB3-A2D17194C72C}" type="presOf" srcId="{285A536D-9F43-4EEE-80EB-C1C825E914EB}" destId="{0544EEED-7E86-4936-96A9-7F278078A6F6}" srcOrd="0" destOrd="1" presId="urn:microsoft.com/office/officeart/2005/8/layout/chevron2"/>
    <dgm:cxn modelId="{74C7402B-D57F-4623-9BCD-272D3FB9B73D}" type="presOf" srcId="{2A896914-4BE4-4E26-BF7D-782D7D9FDE44}" destId="{0544EEED-7E86-4936-96A9-7F278078A6F6}" srcOrd="0" destOrd="4" presId="urn:microsoft.com/office/officeart/2005/8/layout/chevron2"/>
    <dgm:cxn modelId="{32FF6FA0-6FEA-4F92-BD4E-DDD9DF40EE56}" type="presOf" srcId="{819A9615-E1E3-4D00-AB8F-6E350173A02E}" destId="{0544EEED-7E86-4936-96A9-7F278078A6F6}" srcOrd="0" destOrd="3" presId="urn:microsoft.com/office/officeart/2005/8/layout/chevron2"/>
    <dgm:cxn modelId="{755AB3E1-4A51-424D-952C-8C22AC454194}" type="presParOf" srcId="{15F3885C-1381-4519-AEC3-C8F3B5DFF2D2}" destId="{8EDA2B3B-4A11-4F87-818E-4B6F963E6120}" srcOrd="0" destOrd="0" presId="urn:microsoft.com/office/officeart/2005/8/layout/chevron2"/>
    <dgm:cxn modelId="{A9F091F1-0C20-4482-ADA9-7FF9DFCD95AE}" type="presParOf" srcId="{8EDA2B3B-4A11-4F87-818E-4B6F963E6120}" destId="{B0D1365F-3187-4670-B17D-DF0B0125D128}" srcOrd="0" destOrd="0" presId="urn:microsoft.com/office/officeart/2005/8/layout/chevron2"/>
    <dgm:cxn modelId="{A7D475CE-10F9-41E9-9A69-8A7BB33F0790}" type="presParOf" srcId="{8EDA2B3B-4A11-4F87-818E-4B6F963E6120}" destId="{0544EEED-7E86-4936-96A9-7F278078A6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E16FA-8BE1-4BB0-BEAD-992552DF4E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549E74-F581-4918-9F83-D83AB72A9755}">
      <dgm:prSet/>
      <dgm:spPr/>
      <dgm:t>
        <a:bodyPr/>
        <a:lstStyle/>
        <a:p>
          <a:pPr rtl="0"/>
          <a:r>
            <a:rPr lang="ru-RU" b="1" smtClean="0"/>
            <a:t>Бактериофаги</a:t>
          </a:r>
          <a:r>
            <a:rPr lang="ru-RU" smtClean="0"/>
            <a:t>, как правило, не попадают внутрь клетки, так как этому препятствуют толстые клеточные стенки бактерий. Внутрь клетки проникает только нуклеиновая кислота вируса.</a:t>
          </a:r>
          <a:endParaRPr lang="ru-RU"/>
        </a:p>
      </dgm:t>
    </dgm:pt>
    <dgm:pt modelId="{E320AC0E-6B68-4F78-B39E-B6B239187B4B}" type="parTrans" cxnId="{552A16FD-066F-49E1-BF34-4D309FA448FE}">
      <dgm:prSet/>
      <dgm:spPr/>
      <dgm:t>
        <a:bodyPr/>
        <a:lstStyle/>
        <a:p>
          <a:endParaRPr lang="ru-RU"/>
        </a:p>
      </dgm:t>
    </dgm:pt>
    <dgm:pt modelId="{6D3EF667-7ED7-4AE9-B626-7955D2E826CA}" type="sibTrans" cxnId="{552A16FD-066F-49E1-BF34-4D309FA448FE}">
      <dgm:prSet/>
      <dgm:spPr/>
      <dgm:t>
        <a:bodyPr/>
        <a:lstStyle/>
        <a:p>
          <a:endParaRPr lang="ru-RU"/>
        </a:p>
      </dgm:t>
    </dgm:pt>
    <dgm:pt modelId="{5EF47D31-1B4C-4A71-982F-60E322BA157D}" type="pres">
      <dgm:prSet presAssocID="{12DE16FA-8BE1-4BB0-BEAD-992552DF4E7F}" presName="compositeShape" presStyleCnt="0">
        <dgm:presLayoutVars>
          <dgm:chMax val="7"/>
          <dgm:dir/>
          <dgm:resizeHandles val="exact"/>
        </dgm:presLayoutVars>
      </dgm:prSet>
      <dgm:spPr/>
    </dgm:pt>
    <dgm:pt modelId="{8153E9CE-943B-45F1-B22D-E56D7912AAAC}" type="pres">
      <dgm:prSet presAssocID="{7A549E74-F581-4918-9F83-D83AB72A9755}" presName="circ1TxSh" presStyleLbl="vennNode1" presStyleIdx="0" presStyleCnt="1"/>
      <dgm:spPr/>
    </dgm:pt>
  </dgm:ptLst>
  <dgm:cxnLst>
    <dgm:cxn modelId="{457F5E79-58FC-4F36-BB9C-AA358A31DF0B}" type="presOf" srcId="{12DE16FA-8BE1-4BB0-BEAD-992552DF4E7F}" destId="{5EF47D31-1B4C-4A71-982F-60E322BA157D}" srcOrd="0" destOrd="0" presId="urn:microsoft.com/office/officeart/2005/8/layout/venn1"/>
    <dgm:cxn modelId="{9E07FE2E-0CCE-4B79-B92D-595A5DE76F88}" type="presOf" srcId="{7A549E74-F581-4918-9F83-D83AB72A9755}" destId="{8153E9CE-943B-45F1-B22D-E56D7912AAAC}" srcOrd="0" destOrd="0" presId="urn:microsoft.com/office/officeart/2005/8/layout/venn1"/>
    <dgm:cxn modelId="{552A16FD-066F-49E1-BF34-4D309FA448FE}" srcId="{12DE16FA-8BE1-4BB0-BEAD-992552DF4E7F}" destId="{7A549E74-F581-4918-9F83-D83AB72A9755}" srcOrd="0" destOrd="0" parTransId="{E320AC0E-6B68-4F78-B39E-B6B239187B4B}" sibTransId="{6D3EF667-7ED7-4AE9-B626-7955D2E826CA}"/>
    <dgm:cxn modelId="{BE9E0B52-F60A-4195-85A6-7D905557AE21}" type="presParOf" srcId="{5EF47D31-1B4C-4A71-982F-60E322BA157D}" destId="{8153E9CE-943B-45F1-B22D-E56D7912AAA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842D75-5A39-4CAA-9DE3-88C641D759C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35EDEE-C703-458D-AD94-9EF46655D51F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Вирусы — возбудители заболеваний</a:t>
          </a:r>
          <a:r>
            <a:rPr lang="ru-RU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ru-RU" b="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5A148A9-7CCB-4023-BBE3-0DC631294887}" type="parTrans" cxnId="{E062FA99-0381-499E-9C75-04A40049A35B}">
      <dgm:prSet/>
      <dgm:spPr/>
      <dgm:t>
        <a:bodyPr/>
        <a:lstStyle/>
        <a:p>
          <a:endParaRPr lang="ru-RU"/>
        </a:p>
      </dgm:t>
    </dgm:pt>
    <dgm:pt modelId="{89B7846F-2C23-4B90-8D01-1548D67C5F96}" type="sibTrans" cxnId="{E062FA99-0381-499E-9C75-04A40049A35B}">
      <dgm:prSet/>
      <dgm:spPr/>
      <dgm:t>
        <a:bodyPr/>
        <a:lstStyle/>
        <a:p>
          <a:endParaRPr lang="ru-RU"/>
        </a:p>
      </dgm:t>
    </dgm:pt>
    <dgm:pt modelId="{55EA37F5-CE7A-4C48-BC68-4BC17F21F0C1}" type="pres">
      <dgm:prSet presAssocID="{07842D75-5A39-4CAA-9DE3-88C641D759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AE7730-C15E-4EE8-A4C8-035D30F5DC51}" type="pres">
      <dgm:prSet presAssocID="{9135EDEE-C703-458D-AD94-9EF46655D51F}" presName="root" presStyleCnt="0"/>
      <dgm:spPr/>
    </dgm:pt>
    <dgm:pt modelId="{FF9C8C4C-2BDA-49BE-A972-07340E7300C9}" type="pres">
      <dgm:prSet presAssocID="{9135EDEE-C703-458D-AD94-9EF46655D51F}" presName="rootComposite" presStyleCnt="0"/>
      <dgm:spPr/>
    </dgm:pt>
    <dgm:pt modelId="{2BE7A116-1302-48D8-A944-272F33FF13C7}" type="pres">
      <dgm:prSet presAssocID="{9135EDEE-C703-458D-AD94-9EF46655D51F}" presName="rootText" presStyleLbl="node1" presStyleIdx="0" presStyleCnt="1" custScaleX="239868" custLinFactNeighborY="2371"/>
      <dgm:spPr/>
      <dgm:t>
        <a:bodyPr/>
        <a:lstStyle/>
        <a:p>
          <a:endParaRPr lang="ru-RU"/>
        </a:p>
      </dgm:t>
    </dgm:pt>
    <dgm:pt modelId="{5B0F07A5-A682-4B97-90A2-3FD06D4F5D18}" type="pres">
      <dgm:prSet presAssocID="{9135EDEE-C703-458D-AD94-9EF46655D51F}" presName="rootConnector" presStyleLbl="node1" presStyleIdx="0" presStyleCnt="1"/>
      <dgm:spPr/>
    </dgm:pt>
    <dgm:pt modelId="{4731AB13-B986-4EFB-AB34-6E95AD2EDB80}" type="pres">
      <dgm:prSet presAssocID="{9135EDEE-C703-458D-AD94-9EF46655D51F}" presName="childShape" presStyleCnt="0"/>
      <dgm:spPr/>
    </dgm:pt>
  </dgm:ptLst>
  <dgm:cxnLst>
    <dgm:cxn modelId="{41E1D515-A65A-4FA5-B4AF-AF7A6E5A537E}" type="presOf" srcId="{07842D75-5A39-4CAA-9DE3-88C641D759CA}" destId="{55EA37F5-CE7A-4C48-BC68-4BC17F21F0C1}" srcOrd="0" destOrd="0" presId="urn:microsoft.com/office/officeart/2005/8/layout/hierarchy3"/>
    <dgm:cxn modelId="{E062FA99-0381-499E-9C75-04A40049A35B}" srcId="{07842D75-5A39-4CAA-9DE3-88C641D759CA}" destId="{9135EDEE-C703-458D-AD94-9EF46655D51F}" srcOrd="0" destOrd="0" parTransId="{D5A148A9-7CCB-4023-BBE3-0DC631294887}" sibTransId="{89B7846F-2C23-4B90-8D01-1548D67C5F96}"/>
    <dgm:cxn modelId="{5F8C9555-F33B-4B53-A1DA-E97A033F6887}" type="presOf" srcId="{9135EDEE-C703-458D-AD94-9EF46655D51F}" destId="{5B0F07A5-A682-4B97-90A2-3FD06D4F5D18}" srcOrd="1" destOrd="0" presId="urn:microsoft.com/office/officeart/2005/8/layout/hierarchy3"/>
    <dgm:cxn modelId="{10FD306F-1DFA-4761-B509-047663ED4D9A}" type="presOf" srcId="{9135EDEE-C703-458D-AD94-9EF46655D51F}" destId="{2BE7A116-1302-48D8-A944-272F33FF13C7}" srcOrd="0" destOrd="0" presId="urn:microsoft.com/office/officeart/2005/8/layout/hierarchy3"/>
    <dgm:cxn modelId="{E164CD04-D52C-4199-BEE8-B2942A97120E}" type="presParOf" srcId="{55EA37F5-CE7A-4C48-BC68-4BC17F21F0C1}" destId="{D3AE7730-C15E-4EE8-A4C8-035D30F5DC51}" srcOrd="0" destOrd="0" presId="urn:microsoft.com/office/officeart/2005/8/layout/hierarchy3"/>
    <dgm:cxn modelId="{8856CD25-414D-4A9E-9934-E0E73D05705A}" type="presParOf" srcId="{D3AE7730-C15E-4EE8-A4C8-035D30F5DC51}" destId="{FF9C8C4C-2BDA-49BE-A972-07340E7300C9}" srcOrd="0" destOrd="0" presId="urn:microsoft.com/office/officeart/2005/8/layout/hierarchy3"/>
    <dgm:cxn modelId="{8FB466AD-A18E-485A-A786-139206CA0316}" type="presParOf" srcId="{FF9C8C4C-2BDA-49BE-A972-07340E7300C9}" destId="{2BE7A116-1302-48D8-A944-272F33FF13C7}" srcOrd="0" destOrd="0" presId="urn:microsoft.com/office/officeart/2005/8/layout/hierarchy3"/>
    <dgm:cxn modelId="{8D11898B-222B-4E61-B467-DBF4A78EBB45}" type="presParOf" srcId="{FF9C8C4C-2BDA-49BE-A972-07340E7300C9}" destId="{5B0F07A5-A682-4B97-90A2-3FD06D4F5D18}" srcOrd="1" destOrd="0" presId="urn:microsoft.com/office/officeart/2005/8/layout/hierarchy3"/>
    <dgm:cxn modelId="{6F8F420F-29F4-4399-99C9-80B3DBD8C4DB}" type="presParOf" srcId="{D3AE7730-C15E-4EE8-A4C8-035D30F5DC51}" destId="{4731AB13-B986-4EFB-AB34-6E95AD2EDB8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6CB18B-3684-4C9F-A5C1-FB43FC3464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ED77D-2B17-4552-9C49-FD59C2C6CCD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Первым открытым вирусом был вирус табачной мозаики, поражающий растения.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7F355B0-6E25-425A-ADA3-F7B562E80D17}" type="parTrans" cxnId="{B130182D-1F7A-4DAE-840D-AFF62B94679B}">
      <dgm:prSet/>
      <dgm:spPr/>
      <dgm:t>
        <a:bodyPr/>
        <a:lstStyle/>
        <a:p>
          <a:endParaRPr lang="ru-RU"/>
        </a:p>
      </dgm:t>
    </dgm:pt>
    <dgm:pt modelId="{575C25EA-156D-4F38-8E6A-F6A5571B3F5C}" type="sibTrans" cxnId="{B130182D-1F7A-4DAE-840D-AFF62B94679B}">
      <dgm:prSet/>
      <dgm:spPr/>
      <dgm:t>
        <a:bodyPr/>
        <a:lstStyle/>
        <a:p>
          <a:endParaRPr lang="ru-RU"/>
        </a:p>
      </dgm:t>
    </dgm:pt>
    <dgm:pt modelId="{3CCF1E69-D92E-4E62-8FAF-B8E5FB0A2AC5}" type="pres">
      <dgm:prSet presAssocID="{926CB18B-3684-4C9F-A5C1-FB43FC346437}" presName="Name0" presStyleCnt="0">
        <dgm:presLayoutVars>
          <dgm:dir/>
          <dgm:animLvl val="lvl"/>
          <dgm:resizeHandles val="exact"/>
        </dgm:presLayoutVars>
      </dgm:prSet>
      <dgm:spPr/>
    </dgm:pt>
    <dgm:pt modelId="{BC058745-F8A4-4265-9E84-DBC1C917E21A}" type="pres">
      <dgm:prSet presAssocID="{18BED77D-2B17-4552-9C49-FD59C2C6CCD8}" presName="linNode" presStyleCnt="0"/>
      <dgm:spPr/>
    </dgm:pt>
    <dgm:pt modelId="{76200DC0-7406-48CF-BDFF-2880E570752C}" type="pres">
      <dgm:prSet presAssocID="{18BED77D-2B17-4552-9C49-FD59C2C6CCD8}" presName="parentText" presStyleLbl="node1" presStyleIdx="0" presStyleCnt="1" custScaleX="277778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49B95-A02F-4F3B-BCD6-98CB45387FA0}" type="presOf" srcId="{926CB18B-3684-4C9F-A5C1-FB43FC346437}" destId="{3CCF1E69-D92E-4E62-8FAF-B8E5FB0A2AC5}" srcOrd="0" destOrd="0" presId="urn:microsoft.com/office/officeart/2005/8/layout/vList5"/>
    <dgm:cxn modelId="{B130182D-1F7A-4DAE-840D-AFF62B94679B}" srcId="{926CB18B-3684-4C9F-A5C1-FB43FC346437}" destId="{18BED77D-2B17-4552-9C49-FD59C2C6CCD8}" srcOrd="0" destOrd="0" parTransId="{57F355B0-6E25-425A-ADA3-F7B562E80D17}" sibTransId="{575C25EA-156D-4F38-8E6A-F6A5571B3F5C}"/>
    <dgm:cxn modelId="{B8D3FB51-0582-42DF-A4B3-317779F78EB1}" type="presOf" srcId="{18BED77D-2B17-4552-9C49-FD59C2C6CCD8}" destId="{76200DC0-7406-48CF-BDFF-2880E570752C}" srcOrd="0" destOrd="0" presId="urn:microsoft.com/office/officeart/2005/8/layout/vList5"/>
    <dgm:cxn modelId="{CD08CA32-C006-4BA2-B6A6-CE7143FC39AA}" type="presParOf" srcId="{3CCF1E69-D92E-4E62-8FAF-B8E5FB0A2AC5}" destId="{BC058745-F8A4-4265-9E84-DBC1C917E21A}" srcOrd="0" destOrd="0" presId="urn:microsoft.com/office/officeart/2005/8/layout/vList5"/>
    <dgm:cxn modelId="{CBDACEE0-3B2E-4A40-B1C8-A72A76535F09}" type="presParOf" srcId="{BC058745-F8A4-4265-9E84-DBC1C917E21A}" destId="{76200DC0-7406-48CF-BDFF-2880E57075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A5B67-D949-4286-B14F-6FB58FFB10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AA4306-047C-465F-9BD4-8147BD00EB93}">
      <dgm:prSet custT="1"/>
      <dgm:spPr/>
      <dgm:t>
        <a:bodyPr/>
        <a:lstStyle/>
        <a:p>
          <a:pPr algn="ctr" rtl="0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Вирусную природу имеют такие заболевания животных и человека, как натуральная оспа, бешенство, энцефалиты, лихорадки, инфекционные гепатиты, грипп, корь, бородавки, многие злокачественные опухоли, СПИД и другие. 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838CF-3A7B-4F2B-84E5-2222D4695004}" type="parTrans" cxnId="{15E4F6A4-4DE6-498A-BEE3-051BAD67B23A}">
      <dgm:prSet/>
      <dgm:spPr/>
      <dgm:t>
        <a:bodyPr/>
        <a:lstStyle/>
        <a:p>
          <a:endParaRPr lang="ru-RU"/>
        </a:p>
      </dgm:t>
    </dgm:pt>
    <dgm:pt modelId="{3746772A-FB1C-4AF7-A58A-D50FC1A75A12}" type="sibTrans" cxnId="{15E4F6A4-4DE6-498A-BEE3-051BAD67B23A}">
      <dgm:prSet/>
      <dgm:spPr/>
      <dgm:t>
        <a:bodyPr/>
        <a:lstStyle/>
        <a:p>
          <a:endParaRPr lang="ru-RU"/>
        </a:p>
      </dgm:t>
    </dgm:pt>
    <dgm:pt modelId="{0D23DDE4-B425-4CFE-99EB-AB35712A699C}" type="pres">
      <dgm:prSet presAssocID="{6C0A5B67-D949-4286-B14F-6FB58FFB10DE}" presName="linear" presStyleCnt="0">
        <dgm:presLayoutVars>
          <dgm:animLvl val="lvl"/>
          <dgm:resizeHandles val="exact"/>
        </dgm:presLayoutVars>
      </dgm:prSet>
      <dgm:spPr/>
    </dgm:pt>
    <dgm:pt modelId="{9118795D-624B-4BD4-BC66-5B1987D4614C}" type="pres">
      <dgm:prSet presAssocID="{27AA4306-047C-465F-9BD4-8147BD00EB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4F6A4-4DE6-498A-BEE3-051BAD67B23A}" srcId="{6C0A5B67-D949-4286-B14F-6FB58FFB10DE}" destId="{27AA4306-047C-465F-9BD4-8147BD00EB93}" srcOrd="0" destOrd="0" parTransId="{40E838CF-3A7B-4F2B-84E5-2222D4695004}" sibTransId="{3746772A-FB1C-4AF7-A58A-D50FC1A75A12}"/>
    <dgm:cxn modelId="{BC40D16E-3046-4D5E-97CA-758AA8E2BF69}" type="presOf" srcId="{27AA4306-047C-465F-9BD4-8147BD00EB93}" destId="{9118795D-624B-4BD4-BC66-5B1987D4614C}" srcOrd="0" destOrd="0" presId="urn:microsoft.com/office/officeart/2005/8/layout/vList2"/>
    <dgm:cxn modelId="{93AE3B06-1FFF-4C36-B942-A6A8A3A46DC5}" type="presOf" srcId="{6C0A5B67-D949-4286-B14F-6FB58FFB10DE}" destId="{0D23DDE4-B425-4CFE-99EB-AB35712A699C}" srcOrd="0" destOrd="0" presId="urn:microsoft.com/office/officeart/2005/8/layout/vList2"/>
    <dgm:cxn modelId="{76917E1B-A009-4108-8677-ECF755089894}" type="presParOf" srcId="{0D23DDE4-B425-4CFE-99EB-AB35712A699C}" destId="{9118795D-624B-4BD4-BC66-5B1987D461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B6586-1A69-4B45-A273-4C5D0855C2CF}">
      <dsp:nvSpPr>
        <dsp:cNvPr id="0" name=""/>
        <dsp:cNvSpPr/>
      </dsp:nvSpPr>
      <dsp:spPr>
        <a:xfrm>
          <a:off x="1755052" y="0"/>
          <a:ext cx="5661603" cy="5661603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Всем известно, что вирусы являются возбудителями многих заболеваний, что они малы. Но не многие из нас знают особенности этих загадочных организмов.</a:t>
          </a:r>
          <a:endParaRPr lang="ru-RU" sz="3100" kern="1200" dirty="0"/>
        </a:p>
      </dsp:txBody>
      <dsp:txXfrm>
        <a:off x="2584175" y="829123"/>
        <a:ext cx="4003357" cy="4003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C6E17-F6E9-4A4F-AA4E-30F6D52A2F65}">
      <dsp:nvSpPr>
        <dsp:cNvPr id="0" name=""/>
        <dsp:cNvSpPr/>
      </dsp:nvSpPr>
      <dsp:spPr>
        <a:xfrm rot="5400000">
          <a:off x="-963208" y="963208"/>
          <a:ext cx="5536912" cy="3610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Отличия вирусов от неживой природы:</a:t>
          </a: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05246"/>
        <a:ext cx="3610494" cy="1926418"/>
      </dsp:txXfrm>
    </dsp:sp>
    <dsp:sp modelId="{A83D3F80-9B6F-4952-835A-1970ADDDE6C2}">
      <dsp:nvSpPr>
        <dsp:cNvPr id="0" name=""/>
        <dsp:cNvSpPr/>
      </dsp:nvSpPr>
      <dsp:spPr>
        <a:xfrm rot="5400000">
          <a:off x="4452532" y="-765613"/>
          <a:ext cx="3731664" cy="541574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размножению;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наследственность и изменчивость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10494" y="258590"/>
        <a:ext cx="5233576" cy="3367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1365F-3187-4670-B17D-DF0B0125D128}">
      <dsp:nvSpPr>
        <dsp:cNvPr id="0" name=""/>
        <dsp:cNvSpPr/>
      </dsp:nvSpPr>
      <dsp:spPr>
        <a:xfrm rot="5400000">
          <a:off x="-643884" y="741910"/>
          <a:ext cx="4946073" cy="3462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Отличия вирусов от клеточных организмов:</a:t>
          </a:r>
          <a:r>
            <a:rPr lang="ru-RU" sz="2600" kern="1200" dirty="0" smtClean="0"/>
            <a:t/>
          </a:r>
          <a:br>
            <a:rPr lang="ru-RU" sz="2600" kern="1200" dirty="0" smtClean="0"/>
          </a:br>
          <a:endParaRPr lang="ru-RU" sz="2600" kern="1200" dirty="0"/>
        </a:p>
      </dsp:txBody>
      <dsp:txXfrm rot="-5400000">
        <a:off x="98028" y="1731125"/>
        <a:ext cx="3462251" cy="1483822"/>
      </dsp:txXfrm>
    </dsp:sp>
    <dsp:sp modelId="{0544EEED-7E86-4936-96A9-7F278078A6F6}">
      <dsp:nvSpPr>
        <dsp:cNvPr id="0" name=""/>
        <dsp:cNvSpPr/>
      </dsp:nvSpPr>
      <dsp:spPr>
        <a:xfrm rot="5400000">
          <a:off x="4904514" y="-1148184"/>
          <a:ext cx="3214947" cy="5511316"/>
        </a:xfrm>
        <a:prstGeom prst="round2Same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 имеют клеточного строения;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 проявляют обмена веществ и энергии;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 могут существовать только как внутриклеточные паразиты;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 не увеличиваются в размерах (не растут);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 имеют особый способ размножения;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имеют только одну нуклеиновую кислоту — либо ДНК, либо РНК.</a:t>
          </a:r>
          <a:br>
            <a:rPr lang="ru-RU" sz="2000" kern="1200" dirty="0" smtClean="0"/>
          </a:br>
          <a:endParaRPr lang="ru-RU" sz="2000" kern="1200" dirty="0"/>
        </a:p>
      </dsp:txBody>
      <dsp:txXfrm rot="-5400000">
        <a:off x="3756330" y="156941"/>
        <a:ext cx="5354375" cy="2901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3E9CE-943B-45F1-B22D-E56D7912AAAC}">
      <dsp:nvSpPr>
        <dsp:cNvPr id="0" name=""/>
        <dsp:cNvSpPr/>
      </dsp:nvSpPr>
      <dsp:spPr>
        <a:xfrm>
          <a:off x="1606116" y="0"/>
          <a:ext cx="5703166" cy="57031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Бактериофаги</a:t>
          </a:r>
          <a:r>
            <a:rPr lang="ru-RU" sz="3000" kern="1200" smtClean="0"/>
            <a:t>, как правило, не попадают внутрь клетки, так как этому препятствуют толстые клеточные стенки бактерий. Внутрь клетки проникает только нуклеиновая кислота вируса.</a:t>
          </a:r>
          <a:endParaRPr lang="ru-RU" sz="3000" kern="1200"/>
        </a:p>
      </dsp:txBody>
      <dsp:txXfrm>
        <a:off x="2441325" y="835209"/>
        <a:ext cx="4032748" cy="4032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7A116-1302-48D8-A944-272F33FF13C7}">
      <dsp:nvSpPr>
        <dsp:cNvPr id="0" name=""/>
        <dsp:cNvSpPr/>
      </dsp:nvSpPr>
      <dsp:spPr>
        <a:xfrm>
          <a:off x="1297731" y="209"/>
          <a:ext cx="6645519" cy="1385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Вирусы — возбудители заболеваний</a:t>
          </a:r>
          <a:r>
            <a:rPr lang="ru-RU" sz="31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ru-RU" sz="31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ru-RU" sz="3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38303" y="40781"/>
        <a:ext cx="6564375" cy="1304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0DC0-7406-48CF-BDFF-2880E570752C}">
      <dsp:nvSpPr>
        <dsp:cNvPr id="0" name=""/>
        <dsp:cNvSpPr/>
      </dsp:nvSpPr>
      <dsp:spPr>
        <a:xfrm>
          <a:off x="2974" y="0"/>
          <a:ext cx="6090051" cy="1466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Первым открытым вирусом был вирус табачной мозаики, поражающий растения.</a:t>
          </a:r>
          <a:endParaRPr lang="ru-RU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4544" y="71570"/>
        <a:ext cx="5946911" cy="1322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8795D-624B-4BD4-BC66-5B1987D4614C}">
      <dsp:nvSpPr>
        <dsp:cNvPr id="0" name=""/>
        <dsp:cNvSpPr/>
      </dsp:nvSpPr>
      <dsp:spPr>
        <a:xfrm>
          <a:off x="0" y="376"/>
          <a:ext cx="6684819" cy="1590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Вирусную природу имеют такие заболевания животных и человека, как натуральная оспа, бешенство, энцефалиты, лихорадки, инфекционные гепатиты, грипп, корь, бородавки, многие злокачественные опухоли, СПИД и другие. 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8" y="77994"/>
        <a:ext cx="6529583" cy="143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06ADC-AD4D-437C-9666-762D5A969B66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BBED-55D9-4511-97D1-521D97D2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2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BBED-55D9-4511-97D1-521D97D20B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9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0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3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2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0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05A4-608B-41D2-AB4B-FE5BBF544A59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3694-A26E-4947-AA74-C36681C9C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38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90" y="706582"/>
            <a:ext cx="7342909" cy="22305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Добрый день,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14а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группа!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1017" y="2937165"/>
            <a:ext cx="8922327" cy="2209799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общаться дистанционно.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 напишите конспект, выполните задания урока, домашнюю работу.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с Вами на связи! Звоните! Пишите!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уважением, Анастасия Владимировна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14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2230438" cy="1089025"/>
          </a:xfrm>
        </p:spPr>
        <p:txBody>
          <a:bodyPr>
            <a:normAutofit/>
          </a:bodyPr>
          <a:lstStyle/>
          <a:p>
            <a:pPr fontAlgn="base"/>
            <a:r>
              <a:rPr lang="ru-RU" sz="2000" u="none" strike="noStrike" dirty="0" smtClean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none" strike="noStrike" dirty="0" smtClean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87782" y="2578502"/>
            <a:ext cx="3269672" cy="233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вирусов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1127" y="1246909"/>
            <a:ext cx="4918364" cy="2219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внутриклеточная</a:t>
            </a:r>
            <a:r>
              <a:rPr lang="ru-RU" sz="2000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осуществляется размножение вирусов.</a:t>
            </a:r>
            <a:br>
              <a:rPr lang="ru-RU" sz="2000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1127" y="4230585"/>
            <a:ext cx="4918364" cy="2172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покоящаяся </a:t>
            </a:r>
            <a:r>
              <a:rPr lang="ru-RU" b="1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внеклеточная</a:t>
            </a:r>
            <a:r>
              <a:rPr lang="ru-RU" dirty="0" smtClean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их свойства как живых систем не проявляются,</a:t>
            </a:r>
            <a:br>
              <a:rPr lang="ru-RU" dirty="0">
                <a:solidFill>
                  <a:srgbClr val="58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65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4" y="365126"/>
            <a:ext cx="7959436" cy="668448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КЛЕТКОЙ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07673" y="3455054"/>
            <a:ext cx="484748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464242"/>
                </a:solidFill>
                <a:effectLst/>
                <a:latin typeface="inherit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464242"/>
              </a:solidFill>
              <a:effectLst/>
              <a:latin typeface="inheri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2965"/>
          <a:stretch/>
        </p:blipFill>
        <p:spPr>
          <a:xfrm>
            <a:off x="3283394" y="1333244"/>
            <a:ext cx="8070406" cy="52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9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2438400" y="365125"/>
          <a:ext cx="8915400" cy="570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81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943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26" t="9761" r="947" b="2262"/>
          <a:stretch/>
        </p:blipFill>
        <p:spPr>
          <a:xfrm>
            <a:off x="3380509" y="1313942"/>
            <a:ext cx="7121238" cy="539530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41418" y="365125"/>
            <a:ext cx="9012382" cy="757093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внедрения и размножения частицы фага в клетке бактерии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8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523700"/>
              </p:ext>
            </p:extLst>
          </p:nvPr>
        </p:nvGraphicFramePr>
        <p:xfrm>
          <a:off x="2535380" y="374072"/>
          <a:ext cx="9240983" cy="13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4629302"/>
              </p:ext>
            </p:extLst>
          </p:nvPr>
        </p:nvGraphicFramePr>
        <p:xfrm>
          <a:off x="4107871" y="2593286"/>
          <a:ext cx="6096000" cy="146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13665574"/>
              </p:ext>
            </p:extLst>
          </p:nvPr>
        </p:nvGraphicFramePr>
        <p:xfrm>
          <a:off x="3983180" y="4893163"/>
          <a:ext cx="6684819" cy="159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5437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43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528" y="1475509"/>
            <a:ext cx="54448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Домашнее задание: </a:t>
            </a:r>
            <a:br>
              <a:rPr lang="ru-RU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подготовьте сообщение на тему: «вирусные заболевания человека»</a:t>
            </a:r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b="1" dirty="0">
                <a:ea typeface="+mj-ea"/>
                <a:cs typeface="+mj-cs"/>
              </a:rPr>
              <a:t>Фотографию конспекта </a:t>
            </a:r>
            <a:r>
              <a:rPr lang="ru-RU" sz="2000" b="1" dirty="0" smtClean="0">
                <a:ea typeface="+mj-ea"/>
                <a:cs typeface="+mj-cs"/>
              </a:rPr>
              <a:t>урока и </a:t>
            </a:r>
            <a:r>
              <a:rPr lang="ru-RU" sz="2000" b="1" dirty="0">
                <a:ea typeface="+mj-ea"/>
                <a:cs typeface="+mj-cs"/>
              </a:rPr>
              <a:t>домашнее задание</a:t>
            </a:r>
            <a:r>
              <a:rPr lang="en-US" sz="2000" b="1" dirty="0">
                <a:ea typeface="+mj-ea"/>
                <a:cs typeface="+mj-cs"/>
              </a:rPr>
              <a:t> </a:t>
            </a:r>
            <a:r>
              <a:rPr lang="ru-RU" sz="2000" b="1" dirty="0">
                <a:ea typeface="+mj-ea"/>
                <a:cs typeface="+mj-cs"/>
              </a:rPr>
              <a:t>жду на электронную почту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811" r="36893"/>
          <a:stretch/>
        </p:blipFill>
        <p:spPr>
          <a:xfrm>
            <a:off x="2881746" y="1323109"/>
            <a:ext cx="21058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164" y="365125"/>
            <a:ext cx="8416635" cy="62157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9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917"/>
          <a:stretch/>
        </p:blipFill>
        <p:spPr>
          <a:xfrm>
            <a:off x="0" y="0"/>
            <a:ext cx="12192000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5" y="1"/>
            <a:ext cx="10196945" cy="6858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продолжаем изучение раздела биологии «Клетка»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«Вирусы и бактериофаги»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2" y="3906982"/>
            <a:ext cx="7474527" cy="282632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все ли организмы имеют клеточное строение? </a:t>
            </a:r>
            <a:endParaRPr lang="ru-RU" sz="3200" b="1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692238" y="365125"/>
            <a:ext cx="7557654" cy="4502727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Одно из современных положений клеточной теории гласит: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клетка- универсальная структурная и функциональная единица жизни.</a:t>
            </a:r>
            <a:b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90172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365125"/>
            <a:ext cx="10709563" cy="61742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Когда-то, миллионы лет назад,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нашей замечательной планете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Возникла жизнь, и начался парад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Невиданных существ на этом свете.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Бактерии, простейшие, грибы,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счесть червей, и так от века к веку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Жизнь становилась гуще и сложней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И, наконец, дошла до человека.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Все хорошо! Но, видимо, Природа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Иль просчиталась где, иль что недоучла,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 в этой распрекрасной бочке меда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ложку дегтя нам преподнесла!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Иль существа, а может, вещества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этом долгий спор не утихает,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 вирусы- и все об этом знают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Среди других живут и процветают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Печальная реальность такова!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Грозит нам СПИД- себя как уберечь?!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птичий грипп откуда-то вдруг взялся!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сделать, чтобы затупился меч,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щит непробиваемым остался!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8901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698183" cy="604953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считаете: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идет речь в стихотворении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нашего урока?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узнать? 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у вас возникают со словом «Вирус»? </a:t>
            </a:r>
            <a:r>
              <a:rPr lang="ru-RU" sz="3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9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9925"/>
            <a:ext cx="12193057" cy="693784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64360137"/>
              </p:ext>
            </p:extLst>
          </p:nvPr>
        </p:nvGraphicFramePr>
        <p:xfrm>
          <a:off x="2618510" y="656069"/>
          <a:ext cx="9171708" cy="566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487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946"/>
            <a:ext cx="12193057" cy="69439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1818" y="1136074"/>
            <a:ext cx="10155382" cy="720436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3200" b="1" u="none" strike="noStrike" dirty="0" smtClean="0">
                <a:solidFill>
                  <a:srgbClr val="46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ВИРУСЫ являются неклеточной формой жизни и занимают пограничное положение между неживой и живой матерней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64326" y="2632364"/>
            <a:ext cx="10127674" cy="1648691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ВИРУСЫ — </a:t>
            </a:r>
            <a:r>
              <a:rPr lang="ru-RU" sz="3600" b="1" dirty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внутриклеточные паразиты и могут проявлять свойства живых </a:t>
            </a:r>
            <a:r>
              <a:rPr lang="ru-RU" sz="3600" b="1" dirty="0" smtClean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организмов, </a:t>
            </a:r>
            <a:r>
              <a:rPr lang="ru-RU" sz="3600" b="1" dirty="0">
                <a:solidFill>
                  <a:srgbClr val="46424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только попав внутрь клетки.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946" y="5430983"/>
            <a:ext cx="7193572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Бактериофаги - вирусы бактерий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4394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6809844"/>
              </p:ext>
            </p:extLst>
          </p:nvPr>
        </p:nvGraphicFramePr>
        <p:xfrm>
          <a:off x="2320636" y="703517"/>
          <a:ext cx="9026236" cy="55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9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2973"/>
            <a:ext cx="12193057" cy="694394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4650713"/>
              </p:ext>
            </p:extLst>
          </p:nvPr>
        </p:nvGraphicFramePr>
        <p:xfrm>
          <a:off x="2535382" y="1191491"/>
          <a:ext cx="9365673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645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687</Words>
  <Application>Microsoft Office PowerPoint</Application>
  <PresentationFormat>Широкоэкранный</PresentationFormat>
  <Paragraphs>35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Times New Roman</vt:lpstr>
      <vt:lpstr>Тема Office</vt:lpstr>
      <vt:lpstr>Добрый день, 14а группа!   </vt:lpstr>
      <vt:lpstr>Мы продолжаем изучение раздела биологии «Клетка»    Тема урока: «Вирусы и бактериофаги»</vt:lpstr>
      <vt:lpstr> Но все ли организмы имеют клеточное строение? </vt:lpstr>
      <vt:lpstr>Когда-то, миллионы лет назад,  На нашей замечательной планете Возникла жизнь, и начался парад Невиданных существ на этом свете. Бактерии, простейшие, грибы, Не счесть червей, и так от века к веку Жизнь становилась гуще и сложней И, наконец, дошла до человека. Все хорошо! Но, видимо, Природа Иль просчиталась где, иль что недоучла, Но в этой распрекрасной бочке меда И ложку дегтя нам преподнесла! Иль существа, а может, вещества Об этом долгий спор не утихает, Но вирусы- и все об этом знают Среди других живут и процветают Печальная реальность такова! Грозит нам СПИД- себя как уберечь?! И птичий грипп откуда-то вдруг взялся! Как сделать, чтобы затупился меч,  А щит непробиваемым остался!</vt:lpstr>
      <vt:lpstr>Как вы считаете: - о чем идет речь в стихотворении? - какова цель нашего урока?  - что мы должны узнать?    Какие ассоциации у вас возникают со словом «Вирус»?  </vt:lpstr>
      <vt:lpstr>Презентация PowerPoint</vt:lpstr>
      <vt:lpstr>ВИРУСЫ являются неклеточной формой жизни и занимают пограничное положение между неживой и живой матерней</vt:lpstr>
      <vt:lpstr>Презентация PowerPoint</vt:lpstr>
      <vt:lpstr>Презентация PowerPoint</vt:lpstr>
      <vt:lpstr> </vt:lpstr>
      <vt:lpstr>ВЗАИМОДЕЙСТВИЕ С КЛЕТКОЙ</vt:lpstr>
      <vt:lpstr>Презентация PowerPoint</vt:lpstr>
      <vt:lpstr>Схема внедрения и размножения частицы фага в клетке бактерии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день, 14а группа!   </dc:title>
  <dc:creator>Семинякина Елена</dc:creator>
  <cp:lastModifiedBy>Семинякина Елена</cp:lastModifiedBy>
  <cp:revision>14</cp:revision>
  <dcterms:created xsi:type="dcterms:W3CDTF">2020-04-12T13:08:58Z</dcterms:created>
  <dcterms:modified xsi:type="dcterms:W3CDTF">2020-04-12T15:23:11Z</dcterms:modified>
</cp:coreProperties>
</file>